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9753600" cx="13004800"/>
  <p:notesSz cx="6858000" cy="9144000"/>
  <p:embeddedFontLst>
    <p:embeddedFont>
      <p:font typeface="Sarabun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hXIDb+BI8S3J8aDlYaEaNvtWni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arabun-bold.fntdata"/><Relationship Id="rId21" Type="http://schemas.openxmlformats.org/officeDocument/2006/relationships/font" Target="fonts/Sarabun-regular.fntdata"/><Relationship Id="rId24" Type="http://schemas.openxmlformats.org/officeDocument/2006/relationships/font" Target="fonts/Sarabun-boldItalic.fntdata"/><Relationship Id="rId23" Type="http://schemas.openxmlformats.org/officeDocument/2006/relationships/font" Target="fonts/Sarabun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7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"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2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4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"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2"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3"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4"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5"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6"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2"/>
          <p:cNvSpPr txBox="1"/>
          <p:nvPr>
            <p:ph idx="1"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5"/>
          <p:cNvSpPr txBox="1"/>
          <p:nvPr>
            <p:ph idx="1" type="subTitle"/>
          </p:nvPr>
        </p:nvSpPr>
        <p:spPr>
          <a:xfrm>
            <a:off x="1270080" y="812880"/>
            <a:ext cx="10464480" cy="7887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6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6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6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3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8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8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8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3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9"/>
          <p:cNvSpPr txBox="1"/>
          <p:nvPr>
            <p:ph idx="1"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9"/>
          <p:cNvSpPr txBox="1"/>
          <p:nvPr>
            <p:ph idx="2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0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0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0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0"/>
          <p:cNvSpPr txBox="1"/>
          <p:nvPr>
            <p:ph idx="4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1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1"/>
          <p:cNvSpPr txBox="1"/>
          <p:nvPr>
            <p:ph idx="1"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1"/>
          <p:cNvSpPr txBox="1"/>
          <p:nvPr>
            <p:ph idx="2"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1"/>
          <p:cNvSpPr txBox="1"/>
          <p:nvPr>
            <p:ph idx="3"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1"/>
          <p:cNvSpPr txBox="1"/>
          <p:nvPr>
            <p:ph idx="4"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1"/>
          <p:cNvSpPr txBox="1"/>
          <p:nvPr>
            <p:ph idx="5"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1"/>
          <p:cNvSpPr txBox="1"/>
          <p:nvPr>
            <p:ph idx="6"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idx="1" type="subTitle"/>
          </p:nvPr>
        </p:nvSpPr>
        <p:spPr>
          <a:xfrm>
            <a:off x="1270080" y="812880"/>
            <a:ext cx="10464480" cy="7887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2"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3"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3"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"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2"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3"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jpg"/><Relationship Id="rId2" Type="http://schemas.openxmlformats.org/officeDocument/2006/relationships/image" Target="../media/image1.jp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2.jpg"/><Relationship Id="rId2" Type="http://schemas.openxmlformats.org/officeDocument/2006/relationships/image" Target="../media/image6.jp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sfdsfsdf.jpg" id="6" name="Google Shape;6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3004280" cy="975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dsdsdf.jpg" id="7" name="Google Shape;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23960"/>
            <a:ext cx="13004280" cy="97531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6"/>
          <p:cNvSpPr txBox="1"/>
          <p:nvPr>
            <p:ph type="title"/>
          </p:nvPr>
        </p:nvSpPr>
        <p:spPr>
          <a:xfrm>
            <a:off x="1270080" y="297360"/>
            <a:ext cx="1046448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750" lIns="50750" spcFirstLastPara="1" rIns="50750" wrap="square" tIns="507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6"/>
          <p:cNvSpPr txBox="1"/>
          <p:nvPr>
            <p:ph idx="1" type="body"/>
          </p:nvPr>
        </p:nvSpPr>
        <p:spPr>
          <a:xfrm>
            <a:off x="1270080" y="2438280"/>
            <a:ext cx="10464480" cy="113004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356520" y="9246960"/>
            <a:ext cx="278640" cy="379080"/>
          </a:xfrm>
          <a:prstGeom prst="rect">
            <a:avLst/>
          </a:prstGeom>
          <a:noFill/>
          <a:ln>
            <a:noFill/>
          </a:ln>
        </p:spPr>
        <p:txBody>
          <a:bodyPr anchorCtr="0" anchor="b" bIns="50750" lIns="50750" spcFirstLastPara="1" rIns="50750" wrap="square" tIns="50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11;p16"/>
          <p:cNvPicPr preferRelativeResize="0"/>
          <p:nvPr/>
        </p:nvPicPr>
        <p:blipFill rotWithShape="1">
          <a:blip r:embed="rId3">
            <a:alphaModFix/>
          </a:blip>
          <a:srcRect b="16909" l="0" r="0" t="12885"/>
          <a:stretch/>
        </p:blipFill>
        <p:spPr>
          <a:xfrm>
            <a:off x="1416600" y="7666200"/>
            <a:ext cx="1783080" cy="17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6"/>
          <p:cNvSpPr/>
          <p:nvPr/>
        </p:nvSpPr>
        <p:spPr>
          <a:xfrm>
            <a:off x="3166200" y="8470440"/>
            <a:ext cx="7954920" cy="77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400" u="none" cap="none" strike="noStrike">
                <a:solidFill>
                  <a:srgbClr val="005FAF"/>
                </a:solidFill>
                <a:latin typeface="Sarabun"/>
                <a:ea typeface="Sarabun"/>
                <a:cs typeface="Sarabun"/>
                <a:sym typeface="Sarabun"/>
              </a:rPr>
              <a:t>สถาบันส่งเสริมการสอนวิทยาศาสตร์และเทคโนโลยี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sfdsfsdf.jpg" id="62" name="Google Shape;62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3004280" cy="9753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dfdsf.jpg" id="63" name="Google Shape;6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3004280" cy="975312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8"/>
          <p:cNvSpPr txBox="1"/>
          <p:nvPr>
            <p:ph type="title"/>
          </p:nvPr>
        </p:nvSpPr>
        <p:spPr>
          <a:xfrm>
            <a:off x="1270080" y="812880"/>
            <a:ext cx="10464480" cy="1701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6356520" y="9246960"/>
            <a:ext cx="278640" cy="379080"/>
          </a:xfrm>
          <a:prstGeom prst="rect">
            <a:avLst/>
          </a:prstGeom>
          <a:noFill/>
          <a:ln>
            <a:noFill/>
          </a:ln>
        </p:spPr>
        <p:txBody>
          <a:bodyPr anchorCtr="0" anchor="b" bIns="50750" lIns="50750" spcFirstLastPara="1" rIns="50750" wrap="square" tIns="50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-TH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p18"/>
          <p:cNvPicPr preferRelativeResize="0"/>
          <p:nvPr/>
        </p:nvPicPr>
        <p:blipFill rotWithShape="1">
          <a:blip r:embed="rId3">
            <a:alphaModFix/>
          </a:blip>
          <a:srcRect b="16897" l="0" r="0" t="12888"/>
          <a:stretch/>
        </p:blipFill>
        <p:spPr>
          <a:xfrm>
            <a:off x="8895240" y="9168120"/>
            <a:ext cx="591120" cy="58716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8"/>
          <p:cNvSpPr/>
          <p:nvPr/>
        </p:nvSpPr>
        <p:spPr>
          <a:xfrm>
            <a:off x="9384120" y="9388800"/>
            <a:ext cx="3631680" cy="40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2000" u="none" cap="none" strike="noStrike">
                <a:solidFill>
                  <a:srgbClr val="005FAF"/>
                </a:solidFill>
                <a:latin typeface="Sarabun"/>
                <a:ea typeface="Sarabun"/>
                <a:cs typeface="Sarabun"/>
                <a:sym typeface="Sarabun"/>
              </a:rPr>
              <a:t>สถาบันส่งเสริมการสอนวิทยาศาสตร์และเทคโนโลยี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8"/>
          <p:cNvSpPr txBox="1"/>
          <p:nvPr>
            <p:ph idx="1"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27.png"/><Relationship Id="rId5" Type="http://schemas.openxmlformats.org/officeDocument/2006/relationships/image" Target="../media/image10.png"/><Relationship Id="rId6" Type="http://schemas.openxmlformats.org/officeDocument/2006/relationships/image" Target="../media/image5.jpg"/><Relationship Id="rId7" Type="http://schemas.openxmlformats.org/officeDocument/2006/relationships/image" Target="../media/image24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jpg"/><Relationship Id="rId10" Type="http://schemas.openxmlformats.org/officeDocument/2006/relationships/image" Target="../media/image12.jp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5" Type="http://schemas.openxmlformats.org/officeDocument/2006/relationships/image" Target="../media/image7.png"/><Relationship Id="rId6" Type="http://schemas.openxmlformats.org/officeDocument/2006/relationships/image" Target="../media/image18.jpg"/><Relationship Id="rId7" Type="http://schemas.openxmlformats.org/officeDocument/2006/relationships/image" Target="../media/image15.jpg"/><Relationship Id="rId8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/>
          <p:nvPr/>
        </p:nvSpPr>
        <p:spPr>
          <a:xfrm>
            <a:off x="914400" y="1097280"/>
            <a:ext cx="10117800" cy="13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72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การหารูปแบบ และการคิดเชิงนามธรรม</a:t>
            </a:r>
            <a:endParaRPr i="0" sz="7200" u="none" cap="none" strike="noStrike">
              <a:solidFill>
                <a:srgbClr val="000000"/>
              </a:solidFill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1617840" y="4400280"/>
            <a:ext cx="8289000" cy="113004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72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(abstraction)</a:t>
            </a:r>
            <a:endParaRPr i="0" sz="72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/>
          <p:nvPr/>
        </p:nvSpPr>
        <p:spPr>
          <a:xfrm>
            <a:off x="2520" y="562680"/>
            <a:ext cx="13004280" cy="1382040"/>
          </a:xfrm>
          <a:prstGeom prst="rect">
            <a:avLst/>
          </a:prstGeom>
          <a:solidFill>
            <a:srgbClr val="E3167D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8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การคิดเชิงนามธรรม (Abstraction) </a:t>
            </a:r>
            <a:endParaRPr i="0" sz="8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0" y="2096640"/>
            <a:ext cx="1300176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"/>
          <p:cNvSpPr/>
          <p:nvPr/>
        </p:nvSpPr>
        <p:spPr>
          <a:xfrm>
            <a:off x="497160" y="2283480"/>
            <a:ext cx="12015720" cy="2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4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    </a:t>
            </a:r>
            <a:r>
              <a:rPr b="1" i="0" lang="th-TH" sz="44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การคิดเชิงนามธรรม คือ กระบวนการคัดแยกคุณลักษณะที่สำคัญออกจากรายละเอียดในโจทย์ปัญหาหรืองานที่กำลังพิจารณา เพื่อให้ได้องค์ประกอบที่จำเป็นเพียงพอ และกระชับที่สุดในการพิจารณาภายใต้</a:t>
            </a:r>
            <a:endParaRPr i="0" sz="4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4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สถานการณ์ที่สนใจ</a:t>
            </a:r>
            <a:endParaRPr i="0" sz="4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/>
          <p:nvPr/>
        </p:nvSpPr>
        <p:spPr>
          <a:xfrm>
            <a:off x="0" y="2350800"/>
            <a:ext cx="1300176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0720" y="558360"/>
            <a:ext cx="2271600" cy="358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1"/>
          <p:cNvPicPr preferRelativeResize="0"/>
          <p:nvPr/>
        </p:nvPicPr>
        <p:blipFill rotWithShape="1">
          <a:blip r:embed="rId4">
            <a:alphaModFix/>
          </a:blip>
          <a:srcRect b="23627" l="16037" r="56255" t="52994"/>
          <a:stretch/>
        </p:blipFill>
        <p:spPr>
          <a:xfrm>
            <a:off x="6501240" y="597240"/>
            <a:ext cx="3943080" cy="354528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1"/>
          <p:cNvSpPr/>
          <p:nvPr/>
        </p:nvSpPr>
        <p:spPr>
          <a:xfrm>
            <a:off x="817920" y="4590360"/>
            <a:ext cx="11366280" cy="2771640"/>
          </a:xfrm>
          <a:prstGeom prst="rect">
            <a:avLst/>
          </a:prstGeom>
          <a:solidFill>
            <a:srgbClr val="FFFF66"/>
          </a:solidFill>
          <a:ln cap="flat" cmpd="sng" w="38100">
            <a:solidFill>
              <a:srgbClr val="C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34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 </a:t>
            </a:r>
            <a:r>
              <a:rPr b="1" i="0" lang="th-TH" sz="34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  แผนภาพมีข้อมูลเพียงพอในการใช้วิเคราะห์การทำงาน                     ของวงจรไฟฟ้า และตัดรายละเอียดที่ไม่จำเป็นในการพิจารณาออก ทั้งหมด เรียกแผนภาพต่าง ๆ ที่เป็นผลลัพธ์ของการคิดเชิงนามธรรมว่า  แบบจำลอง (model)</a:t>
            </a:r>
            <a:endParaRPr b="0" i="0" sz="3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/>
          <p:nvPr/>
        </p:nvSpPr>
        <p:spPr>
          <a:xfrm>
            <a:off x="0" y="2350800"/>
            <a:ext cx="1300176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2"/>
          <p:cNvSpPr/>
          <p:nvPr/>
        </p:nvSpPr>
        <p:spPr>
          <a:xfrm>
            <a:off x="353160" y="4463280"/>
            <a:ext cx="11831040" cy="3747240"/>
          </a:xfrm>
          <a:prstGeom prst="rect">
            <a:avLst/>
          </a:prstGeom>
          <a:solidFill>
            <a:srgbClr val="FFFF66"/>
          </a:solidFill>
          <a:ln cap="flat" cmpd="sng" w="38100">
            <a:solidFill>
              <a:srgbClr val="C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32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     การทำความเข้าใจกับกิจกรรมต่าง ๆจำเป็นต้องจินตนาการแบบจำลองเหล่านี้ไว้ในใจด้วยเช่นกัน ตัวอย่างเช่น ในการเล่นเกม Pacman หรือเกมAngry Bird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32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    ในเกมทั้งสอง ผู้เล่นต้องเข้าใจว่าการเลือกสั่งงานตัวละครใดจะให้ผลลัพธ์แบบใดบ้าง แม้ว่าผู้เล่นจะไม่ได้คาดการณ์ผลลัพธ์ได้ตรงทุกครั้ง ผลลัพธ์จริงที่ได้จากการเล่นเกม มักจะแตกต่างจากที่คาดการณ์ไว้ไม่มาก เนื่องจากแบบจำลองของเหตการณ์ในเกม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160" y="241560"/>
            <a:ext cx="6598440" cy="392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3960" y="241560"/>
            <a:ext cx="5324040" cy="392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"/>
          <p:cNvSpPr/>
          <p:nvPr/>
        </p:nvSpPr>
        <p:spPr>
          <a:xfrm>
            <a:off x="1496160" y="2540880"/>
            <a:ext cx="10295640" cy="49676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0" y="2143080"/>
            <a:ext cx="13004280" cy="39416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ผู้เรียน ทำใบกิจกรรมที่ 3.2 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ในหนังสือเรียน  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8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เรื่อง “สร้างแบบจำลอง”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/>
          <p:nvPr/>
        </p:nvSpPr>
        <p:spPr>
          <a:xfrm>
            <a:off x="2520" y="562680"/>
            <a:ext cx="13004280" cy="1382040"/>
          </a:xfrm>
          <a:prstGeom prst="rect">
            <a:avLst/>
          </a:prstGeom>
          <a:solidFill>
            <a:srgbClr val="E3167D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3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กิจกรรมที่ 3.2 สร้างแบบจำลอง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0" y="2096640"/>
            <a:ext cx="1300176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4"/>
          <p:cNvSpPr/>
          <p:nvPr/>
        </p:nvSpPr>
        <p:spPr>
          <a:xfrm>
            <a:off x="4204800" y="2053080"/>
            <a:ext cx="5149800" cy="1401120"/>
          </a:xfrm>
          <a:prstGeom prst="cloudCallout">
            <a:avLst>
              <a:gd fmla="val -65504" name="adj1"/>
              <a:gd fmla="val 97531" name="adj2"/>
            </a:avLst>
          </a:prstGeom>
          <a:solidFill>
            <a:srgbClr val="9FF6EC"/>
          </a:solidFill>
          <a:ln>
            <a:noFill/>
          </a:ln>
          <a:effectLst>
            <a:outerShdw blurRad="44280" algn="ctr" dir="5400000" dist="28080">
              <a:srgbClr val="000000">
                <a:alpha val="31764"/>
              </a:srgbClr>
            </a:outerShdw>
          </a:effectLst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36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ประตูไปไหนก็ได้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4"/>
          <p:cNvSpPr/>
          <p:nvPr/>
        </p:nvSpPr>
        <p:spPr>
          <a:xfrm flipH="1">
            <a:off x="653760" y="3709080"/>
            <a:ext cx="3197880" cy="3957480"/>
          </a:xfrm>
          <a:prstGeom prst="round2DiagRect">
            <a:avLst>
              <a:gd fmla="val 16667" name="adj1"/>
              <a:gd fmla="val 8196" name="adj2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 cap="sq" cmpd="sng" w="889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54160" rotWithShape="0" algn="tl">
              <a:srgbClr val="000000">
                <a:alpha val="4274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ผลการค้นหารูปภาพสำหรับ copy paste" id="269" name="Google Shape;2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13920" y="5285160"/>
            <a:ext cx="5061960" cy="359388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4"/>
          <p:cNvSpPr/>
          <p:nvPr/>
        </p:nvSpPr>
        <p:spPr>
          <a:xfrm>
            <a:off x="4670280" y="4090320"/>
            <a:ext cx="4965480" cy="2382480"/>
          </a:xfrm>
          <a:prstGeom prst="cloudCallout">
            <a:avLst>
              <a:gd fmla="val 54443" name="adj1"/>
              <a:gd fmla="val 53768" name="adj2"/>
            </a:avLst>
          </a:prstGeom>
          <a:solidFill>
            <a:srgbClr val="9FF6EC"/>
          </a:solidFill>
          <a:ln>
            <a:noFill/>
          </a:ln>
          <a:effectLst>
            <a:outerShdw blurRad="44280" algn="ctr" dir="5400000" dist="28080">
              <a:srgbClr val="000000">
                <a:alpha val="31764"/>
              </a:srgbClr>
            </a:outerShdw>
          </a:effectLst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36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การตัดปะในระบบคอมพิวเตอร์</a:t>
            </a:r>
            <a:endParaRPr i="0" sz="3600" u="none" cap="none" strike="noStrike">
              <a:latin typeface="Sarabun"/>
              <a:ea typeface="Sarabun"/>
              <a:cs typeface="Sarabun"/>
              <a:sym typeface="Sarabu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/>
          <p:nvPr/>
        </p:nvSpPr>
        <p:spPr>
          <a:xfrm>
            <a:off x="1810800" y="2442600"/>
            <a:ext cx="10295640" cy="49676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9724320" y="2393280"/>
            <a:ext cx="2079360" cy="32270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0" y="2393280"/>
            <a:ext cx="2079360" cy="32270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5"/>
          <p:cNvSpPr/>
          <p:nvPr/>
        </p:nvSpPr>
        <p:spPr>
          <a:xfrm>
            <a:off x="1198080" y="2329200"/>
            <a:ext cx="1109880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"/>
          <p:cNvSpPr/>
          <p:nvPr/>
        </p:nvSpPr>
        <p:spPr>
          <a:xfrm>
            <a:off x="0" y="3900240"/>
            <a:ext cx="13004280" cy="13820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36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การแก้ปัญหาด้วยคอมพิวเตอร์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5"/>
          <p:cNvSpPr/>
          <p:nvPr/>
        </p:nvSpPr>
        <p:spPr>
          <a:xfrm>
            <a:off x="2711520" y="500040"/>
            <a:ext cx="7581600" cy="2472120"/>
          </a:xfrm>
          <a:prstGeom prst="cube">
            <a:avLst>
              <a:gd fmla="val 25000" name="adj"/>
            </a:avLst>
          </a:prstGeom>
          <a:solidFill>
            <a:srgbClr val="E3167D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9600" u="none" cap="none" strike="noStrike">
                <a:solidFill>
                  <a:srgbClr val="FFFFFF"/>
                </a:solidFill>
                <a:latin typeface="Sarabun"/>
                <a:ea typeface="Sarabun"/>
                <a:cs typeface="Sarabun"/>
                <a:sym typeface="Sarabun"/>
              </a:rPr>
              <a:t>ชั่วโมงต่อไป</a:t>
            </a:r>
            <a:endParaRPr b="0" i="0" sz="9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"/>
          <p:cNvSpPr/>
          <p:nvPr/>
        </p:nvSpPr>
        <p:spPr>
          <a:xfrm>
            <a:off x="2520" y="562680"/>
            <a:ext cx="13004280" cy="1382040"/>
          </a:xfrm>
          <a:prstGeom prst="rect">
            <a:avLst/>
          </a:prstGeom>
          <a:solidFill>
            <a:srgbClr val="E3167D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8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จุดประสงค์ของบทเรียน</a:t>
            </a:r>
            <a:endParaRPr i="0" sz="8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418760" y="2171520"/>
            <a:ext cx="1017252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"/>
          <p:cNvSpPr/>
          <p:nvPr/>
        </p:nvSpPr>
        <p:spPr>
          <a:xfrm>
            <a:off x="536760" y="2610000"/>
            <a:ext cx="11926440" cy="85392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EF9D4"/>
          </a:solidFill>
          <a:ln cap="flat" cmpd="sng" w="12700">
            <a:solidFill>
              <a:srgbClr val="00A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-742680" lvl="0" marL="7430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H SarabunPSK"/>
              <a:buAutoNum type="arabicPeriod"/>
            </a:pPr>
            <a:r>
              <a:rPr b="1" i="0" lang="th-TH" sz="40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อธิบายรูปแบบและระบุองค์ประกอบสำคัญที่สัมพันธ์กันของสิ่งของหรือปัญหา</a:t>
            </a:r>
            <a:endParaRPr i="0" sz="40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536760" y="3794400"/>
            <a:ext cx="11400840" cy="85392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EF9D4"/>
          </a:solidFill>
          <a:ln cap="flat" cmpd="sng" w="12700">
            <a:solidFill>
              <a:srgbClr val="00A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0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2.    แยกคุณลักษณะที่สำคัญออกจากรายละเอียดในโจทย์ปัญหาที่กำลังพิจารณา</a:t>
            </a:r>
            <a:endParaRPr i="0" sz="40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541440" y="4889520"/>
            <a:ext cx="7586280" cy="85392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EF9D4"/>
          </a:solidFill>
          <a:ln cap="flat" cmpd="sng" w="12700">
            <a:solidFill>
              <a:srgbClr val="00A2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0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3.    อธิบายสถานการณ์หรือปัญหาด้วยแบบจำลอง</a:t>
            </a:r>
            <a:endParaRPr i="0" sz="40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/>
          <p:nvPr/>
        </p:nvSpPr>
        <p:spPr>
          <a:xfrm>
            <a:off x="2520" y="562680"/>
            <a:ext cx="13004280" cy="1382040"/>
          </a:xfrm>
          <a:prstGeom prst="rect">
            <a:avLst/>
          </a:prstGeom>
          <a:solidFill>
            <a:srgbClr val="E3167D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8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เกม “การ์ดดอกไม้”</a:t>
            </a:r>
            <a:endParaRPr i="0" sz="8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418760" y="2324160"/>
            <a:ext cx="1092528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3"/>
          <p:cNvGrpSpPr/>
          <p:nvPr/>
        </p:nvGrpSpPr>
        <p:grpSpPr>
          <a:xfrm>
            <a:off x="464225" y="3802922"/>
            <a:ext cx="6001789" cy="3015316"/>
            <a:chOff x="18647" y="715899"/>
            <a:chExt cx="6353116" cy="3195206"/>
          </a:xfrm>
        </p:grpSpPr>
        <p:cxnSp>
          <p:nvCxnSpPr>
            <p:cNvPr id="139" name="Google Shape;139;p3"/>
            <p:cNvCxnSpPr/>
            <p:nvPr/>
          </p:nvCxnSpPr>
          <p:spPr>
            <a:xfrm>
              <a:off x="1616249" y="3312004"/>
              <a:ext cx="2867696" cy="0"/>
            </a:xfrm>
            <a:prstGeom prst="straightConnector1">
              <a:avLst/>
            </a:prstGeom>
            <a:noFill/>
            <a:ln cap="flat" cmpd="sng" w="25400">
              <a:solidFill>
                <a:srgbClr val="F9E13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40" name="Google Shape;140;p3"/>
            <p:cNvCxnSpPr/>
            <p:nvPr/>
          </p:nvCxnSpPr>
          <p:spPr>
            <a:xfrm>
              <a:off x="1616249" y="1315000"/>
              <a:ext cx="2867696" cy="0"/>
            </a:xfrm>
            <a:prstGeom prst="straightConnector1">
              <a:avLst/>
            </a:prstGeom>
            <a:noFill/>
            <a:ln cap="flat" cmpd="sng" w="25400">
              <a:solidFill>
                <a:srgbClr val="F9E13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41" name="Google Shape;141;p3"/>
            <p:cNvSpPr/>
            <p:nvPr/>
          </p:nvSpPr>
          <p:spPr>
            <a:xfrm>
              <a:off x="18647" y="715899"/>
              <a:ext cx="3195205" cy="3195205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-16998" l="0" r="0" t="-16997"/>
              </a:stretch>
            </a:blip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39809" y="2372445"/>
              <a:ext cx="2044800" cy="10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 txBox="1"/>
            <p:nvPr/>
          </p:nvSpPr>
          <p:spPr>
            <a:xfrm>
              <a:off x="593847" y="2078478"/>
              <a:ext cx="2044800" cy="105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6500"/>
                <a:buFont typeface="Sarabun"/>
                <a:buNone/>
              </a:pPr>
              <a:r>
                <a:rPr b="1" i="0" lang="th-TH" sz="6500" u="none" cap="none" strike="noStrike">
                  <a:solidFill>
                    <a:srgbClr val="FFFFCC"/>
                  </a:solidFill>
                  <a:latin typeface="Sarabun"/>
                  <a:ea typeface="Sarabun"/>
                  <a:cs typeface="Sarabun"/>
                  <a:sym typeface="Sarabun"/>
                </a:rPr>
                <a:t>.</a:t>
              </a:r>
              <a:endParaRPr b="1" i="0" sz="6500" u="none" cap="none" strike="noStrike">
                <a:solidFill>
                  <a:srgbClr val="FFFFCC"/>
                </a:solidFill>
                <a:latin typeface="Sarabun"/>
                <a:ea typeface="Sarabun"/>
                <a:cs typeface="Sarabun"/>
                <a:sym typeface="Sarabun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884858" y="715899"/>
              <a:ext cx="1198200" cy="119820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5083047" y="715899"/>
              <a:ext cx="1288716" cy="1198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5083047" y="715899"/>
              <a:ext cx="1288716" cy="1198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06675" spcFirstLastPara="1" rIns="1066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800"/>
                <a:buFont typeface="Sarabun"/>
                <a:buNone/>
              </a:pPr>
              <a:r>
                <a:rPr b="1" i="0" lang="th-TH" sz="2800" u="none" cap="none" strike="noStrike">
                  <a:latin typeface="TH SarabunPSK"/>
                  <a:ea typeface="TH SarabunPSK"/>
                  <a:cs typeface="TH SarabunPSK"/>
                  <a:sym typeface="TH SarabunPSK"/>
                </a:rPr>
                <a:t>เส้นใบเรียงแบบขนาน</a:t>
              </a:r>
              <a:endParaRPr>
                <a:latin typeface="TH SarabunPSK"/>
                <a:ea typeface="TH SarabunPSK"/>
                <a:cs typeface="TH SarabunPSK"/>
                <a:sym typeface="TH SarabunPSK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4845" y="2712903"/>
              <a:ext cx="1198202" cy="1198202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8999" r="-8998" t="0"/>
              </a:stretch>
            </a:blip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5083047" y="2712903"/>
              <a:ext cx="1288716" cy="1198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 txBox="1"/>
            <p:nvPr/>
          </p:nvSpPr>
          <p:spPr>
            <a:xfrm>
              <a:off x="5083047" y="2712903"/>
              <a:ext cx="1288716" cy="11982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06675" spcFirstLastPara="1" rIns="10667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800"/>
                <a:buFont typeface="Sarabun"/>
                <a:buNone/>
              </a:pPr>
              <a:r>
                <a:rPr b="1" i="0" lang="th-TH" sz="2800" u="none" cap="none" strike="noStrike">
                  <a:latin typeface="TH SarabunPSK"/>
                  <a:ea typeface="TH SarabunPSK"/>
                  <a:cs typeface="TH SarabunPSK"/>
                  <a:sym typeface="TH SarabunPSK"/>
                </a:rPr>
                <a:t>กลีบดอกมีจำนวน 3X</a:t>
              </a:r>
              <a:endParaRPr b="1" i="0" sz="2800" u="none" cap="none" strike="noStrike">
                <a:latin typeface="TH SarabunPSK"/>
                <a:ea typeface="TH SarabunPSK"/>
                <a:cs typeface="TH SarabunPSK"/>
                <a:sym typeface="TH SarabunPSK"/>
              </a:endParaRPr>
            </a:p>
          </p:txBody>
        </p:sp>
      </p:grpSp>
      <p:grpSp>
        <p:nvGrpSpPr>
          <p:cNvPr id="150" name="Google Shape;150;p3"/>
          <p:cNvGrpSpPr/>
          <p:nvPr/>
        </p:nvGrpSpPr>
        <p:grpSpPr>
          <a:xfrm>
            <a:off x="6671193" y="3549586"/>
            <a:ext cx="6001732" cy="3167219"/>
            <a:chOff x="166353" y="687226"/>
            <a:chExt cx="6001732" cy="3167219"/>
          </a:xfrm>
        </p:grpSpPr>
        <p:cxnSp>
          <p:nvCxnSpPr>
            <p:cNvPr id="151" name="Google Shape;151;p3"/>
            <p:cNvCxnSpPr/>
            <p:nvPr/>
          </p:nvCxnSpPr>
          <p:spPr>
            <a:xfrm>
              <a:off x="1749963" y="3260592"/>
              <a:ext cx="2842579" cy="0"/>
            </a:xfrm>
            <a:prstGeom prst="straightConnector1">
              <a:avLst/>
            </a:prstGeom>
            <a:noFill/>
            <a:ln cap="flat" cmpd="sng" w="25400">
              <a:solidFill>
                <a:srgbClr val="F9E13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cxnSp>
          <p:nvCxnSpPr>
            <p:cNvPr id="152" name="Google Shape;152;p3"/>
            <p:cNvCxnSpPr/>
            <p:nvPr/>
          </p:nvCxnSpPr>
          <p:spPr>
            <a:xfrm>
              <a:off x="1749963" y="1281080"/>
              <a:ext cx="2842579" cy="0"/>
            </a:xfrm>
            <a:prstGeom prst="straightConnector1">
              <a:avLst/>
            </a:prstGeom>
            <a:noFill/>
            <a:ln cap="flat" cmpd="sng" w="25400">
              <a:solidFill>
                <a:srgbClr val="F9E13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153" name="Google Shape;153;p3"/>
            <p:cNvSpPr/>
            <p:nvPr/>
          </p:nvSpPr>
          <p:spPr>
            <a:xfrm>
              <a:off x="166353" y="687226"/>
              <a:ext cx="3167219" cy="3167219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-18999" l="0" r="0" t="-18999"/>
              </a:stretch>
            </a:blip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36452" y="2369020"/>
              <a:ext cx="2027020" cy="1045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 txBox="1"/>
            <p:nvPr/>
          </p:nvSpPr>
          <p:spPr>
            <a:xfrm>
              <a:off x="736452" y="2369020"/>
              <a:ext cx="2027020" cy="10451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CC"/>
                </a:buClr>
                <a:buSzPts val="3600"/>
                <a:buFont typeface="Sarabun"/>
                <a:buNone/>
              </a:pPr>
              <a:r>
                <a:rPr b="1" i="0" lang="th-TH" sz="3600" u="none" cap="none" strike="noStrike">
                  <a:solidFill>
                    <a:srgbClr val="FFFFCC"/>
                  </a:solidFill>
                  <a:latin typeface="Sarabun"/>
                  <a:ea typeface="Sarabun"/>
                  <a:cs typeface="Sarabun"/>
                  <a:sym typeface="Sarabun"/>
                </a:rPr>
                <a:t>.</a:t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998688" y="687226"/>
              <a:ext cx="1187707" cy="1187707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-11999" r="-11997" t="0"/>
              </a:stretch>
            </a:blip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186396" y="687226"/>
              <a:ext cx="796852" cy="1187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 txBox="1"/>
            <p:nvPr/>
          </p:nvSpPr>
          <p:spPr>
            <a:xfrm>
              <a:off x="5186396" y="687226"/>
              <a:ext cx="796852" cy="1187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0" spcFirstLastPara="1" rIns="952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500"/>
                <a:buFont typeface="Sarabun"/>
                <a:buNone/>
              </a:pPr>
              <a:r>
                <a:rPr b="1" i="0" lang="th-TH" sz="2500" u="none" cap="none" strike="noStrike">
                  <a:latin typeface="TH SarabunPSK"/>
                  <a:ea typeface="TH SarabunPSK"/>
                  <a:cs typeface="TH SarabunPSK"/>
                  <a:sym typeface="TH SarabunPSK"/>
                </a:rPr>
                <a:t>เส้นใบแบบร่างแห</a:t>
              </a:r>
              <a:endParaRPr b="1" i="0" sz="2500" u="none" cap="none" strike="noStrike">
                <a:latin typeface="TH SarabunPSK"/>
                <a:ea typeface="TH SarabunPSK"/>
                <a:cs typeface="TH SarabunPSK"/>
                <a:sym typeface="TH SarabunPSK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998688" y="2666738"/>
              <a:ext cx="1187707" cy="1187707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0" l="-4999" r="-4998" t="0"/>
              </a:stretch>
            </a:blipFill>
            <a:ln cap="flat" cmpd="sng" w="2540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5186396" y="2666738"/>
              <a:ext cx="981689" cy="1187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 txBox="1"/>
            <p:nvPr/>
          </p:nvSpPr>
          <p:spPr>
            <a:xfrm>
              <a:off x="5186396" y="2666738"/>
              <a:ext cx="981689" cy="1187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95250" spcFirstLastPara="1" rIns="952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2500"/>
                <a:buFont typeface="Sarabun"/>
                <a:buNone/>
              </a:pPr>
              <a:r>
                <a:rPr b="1" i="0" lang="th-TH" sz="2500" u="none" cap="none" strike="noStrike">
                  <a:latin typeface="TH SarabunPSK"/>
                  <a:ea typeface="TH SarabunPSK"/>
                  <a:cs typeface="TH SarabunPSK"/>
                  <a:sym typeface="TH SarabunPSK"/>
                </a:rPr>
                <a:t>กลีบดอกมีจำนวน (4-5)X</a:t>
              </a:r>
              <a:endParaRPr b="1" i="0" sz="2500" u="none" cap="none" strike="noStrike">
                <a:latin typeface="TH SarabunPSK"/>
                <a:ea typeface="TH SarabunPSK"/>
                <a:cs typeface="TH SarabunPSK"/>
                <a:sym typeface="TH SarabunPSK"/>
              </a:endParaRPr>
            </a:p>
          </p:txBody>
        </p:sp>
      </p:grpSp>
      <p:sp>
        <p:nvSpPr>
          <p:cNvPr id="162" name="Google Shape;162;p3"/>
          <p:cNvSpPr/>
          <p:nvPr/>
        </p:nvSpPr>
        <p:spPr>
          <a:xfrm>
            <a:off x="2520" y="1951560"/>
            <a:ext cx="6238800" cy="150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8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พืชใบเลี้ยงเดี่ยว</a:t>
            </a:r>
            <a:endParaRPr i="0" sz="48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163" name="Google Shape;163;p3"/>
          <p:cNvSpPr/>
          <p:nvPr/>
        </p:nvSpPr>
        <p:spPr>
          <a:xfrm>
            <a:off x="6765480" y="1951560"/>
            <a:ext cx="5956200" cy="150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8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พืชใบเลี้ยงคู่</a:t>
            </a:r>
            <a:endParaRPr i="0" sz="48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/>
          <p:nvPr/>
        </p:nvSpPr>
        <p:spPr>
          <a:xfrm>
            <a:off x="1418760" y="2324160"/>
            <a:ext cx="1092528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"/>
          <p:cNvSpPr/>
          <p:nvPr/>
        </p:nvSpPr>
        <p:spPr>
          <a:xfrm>
            <a:off x="0" y="321120"/>
            <a:ext cx="13004280" cy="1748160"/>
          </a:xfrm>
          <a:prstGeom prst="rect">
            <a:avLst/>
          </a:prstGeom>
          <a:solidFill>
            <a:srgbClr val="45A920"/>
          </a:solidFill>
          <a:ln cap="flat" cmpd="sng" w="57150">
            <a:solidFill>
              <a:srgbClr val="FFFF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5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ให้นักเรียนพิจารณารูปว่าพืชดอกในรูปเป็น </a:t>
            </a:r>
            <a:endParaRPr i="0" sz="5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5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“พืชใบเลี้ยงเดี่ยว” หรือ “พืชใบเลี้ยงคู่”</a:t>
            </a:r>
            <a:endParaRPr i="0" sz="5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pic>
        <p:nvPicPr>
          <p:cNvPr id="170" name="Google Shape;1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80" y="2324160"/>
            <a:ext cx="2652480" cy="18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2920" y="2392920"/>
            <a:ext cx="2488680" cy="1848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2017-09-19 10.47.11.png" id="172" name="Google Shape;1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9880" y="2441160"/>
            <a:ext cx="1574280" cy="184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48440" y="2743200"/>
            <a:ext cx="2196000" cy="142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9080" y="2533680"/>
            <a:ext cx="2287440" cy="1429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iangmai-Maejam_171027_0097.jpg" id="175" name="Google Shape;17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3560" y="4923000"/>
            <a:ext cx="1732320" cy="240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7814.jpg" id="176" name="Google Shape;176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1440" y="4834800"/>
            <a:ext cx="1567800" cy="249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ck-photo-tulips-flower-plantae-angiosperms-monocots-liliales-liliaceae-lilioideae-tulipa-53456272.jpg" id="177" name="Google Shape;177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76080" y="5511600"/>
            <a:ext cx="2393640" cy="181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iangmai-Maejam_171027_0080.jpg" id="178" name="Google Shape;178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46000" y="4959720"/>
            <a:ext cx="1620360" cy="206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549080" y="4869360"/>
            <a:ext cx="1626840" cy="224496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 txBox="1"/>
          <p:nvPr/>
        </p:nvSpPr>
        <p:spPr>
          <a:xfrm>
            <a:off x="1246463" y="4290125"/>
            <a:ext cx="40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1</a:t>
            </a:r>
            <a:endParaRPr b="1" sz="2300"/>
          </a:p>
        </p:txBody>
      </p:sp>
      <p:sp>
        <p:nvSpPr>
          <p:cNvPr id="181" name="Google Shape;181;p4"/>
          <p:cNvSpPr txBox="1"/>
          <p:nvPr/>
        </p:nvSpPr>
        <p:spPr>
          <a:xfrm>
            <a:off x="4183663" y="4241875"/>
            <a:ext cx="40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2</a:t>
            </a:r>
            <a:endParaRPr b="1" sz="2300"/>
          </a:p>
        </p:txBody>
      </p:sp>
      <p:sp>
        <p:nvSpPr>
          <p:cNvPr id="182" name="Google Shape;182;p4"/>
          <p:cNvSpPr txBox="1"/>
          <p:nvPr/>
        </p:nvSpPr>
        <p:spPr>
          <a:xfrm>
            <a:off x="6553750" y="4384200"/>
            <a:ext cx="40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3</a:t>
            </a:r>
            <a:endParaRPr b="1" sz="2300"/>
          </a:p>
        </p:txBody>
      </p:sp>
      <p:sp>
        <p:nvSpPr>
          <p:cNvPr id="183" name="Google Shape;183;p4"/>
          <p:cNvSpPr txBox="1"/>
          <p:nvPr/>
        </p:nvSpPr>
        <p:spPr>
          <a:xfrm>
            <a:off x="8923813" y="4297025"/>
            <a:ext cx="40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4</a:t>
            </a:r>
            <a:endParaRPr b="1" sz="2300"/>
          </a:p>
        </p:txBody>
      </p:sp>
      <p:sp>
        <p:nvSpPr>
          <p:cNvPr id="184" name="Google Shape;184;p4"/>
          <p:cNvSpPr txBox="1"/>
          <p:nvPr/>
        </p:nvSpPr>
        <p:spPr>
          <a:xfrm>
            <a:off x="11489538" y="4147075"/>
            <a:ext cx="40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5</a:t>
            </a:r>
            <a:endParaRPr b="1" sz="2300"/>
          </a:p>
        </p:txBody>
      </p:sp>
      <p:sp>
        <p:nvSpPr>
          <p:cNvPr id="185" name="Google Shape;185;p4"/>
          <p:cNvSpPr txBox="1"/>
          <p:nvPr/>
        </p:nvSpPr>
        <p:spPr>
          <a:xfrm>
            <a:off x="960713" y="7566725"/>
            <a:ext cx="40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6</a:t>
            </a:r>
            <a:endParaRPr b="1" sz="2300"/>
          </a:p>
        </p:txBody>
      </p:sp>
      <p:sp>
        <p:nvSpPr>
          <p:cNvPr id="186" name="Google Shape;186;p4"/>
          <p:cNvSpPr txBox="1"/>
          <p:nvPr/>
        </p:nvSpPr>
        <p:spPr>
          <a:xfrm>
            <a:off x="3897913" y="7518475"/>
            <a:ext cx="40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7</a:t>
            </a:r>
            <a:endParaRPr b="1" sz="2300"/>
          </a:p>
        </p:txBody>
      </p:sp>
      <p:sp>
        <p:nvSpPr>
          <p:cNvPr id="187" name="Google Shape;187;p4"/>
          <p:cNvSpPr txBox="1"/>
          <p:nvPr/>
        </p:nvSpPr>
        <p:spPr>
          <a:xfrm>
            <a:off x="6268000" y="7660800"/>
            <a:ext cx="40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8</a:t>
            </a:r>
            <a:endParaRPr b="1" sz="2300"/>
          </a:p>
        </p:txBody>
      </p:sp>
      <p:sp>
        <p:nvSpPr>
          <p:cNvPr id="188" name="Google Shape;188;p4"/>
          <p:cNvSpPr txBox="1"/>
          <p:nvPr/>
        </p:nvSpPr>
        <p:spPr>
          <a:xfrm>
            <a:off x="8638063" y="7573625"/>
            <a:ext cx="406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9</a:t>
            </a:r>
            <a:endParaRPr b="1" sz="2300"/>
          </a:p>
        </p:txBody>
      </p:sp>
      <p:sp>
        <p:nvSpPr>
          <p:cNvPr id="189" name="Google Shape;189;p4"/>
          <p:cNvSpPr txBox="1"/>
          <p:nvPr/>
        </p:nvSpPr>
        <p:spPr>
          <a:xfrm>
            <a:off x="11203819" y="7423675"/>
            <a:ext cx="97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h-TH" sz="2300"/>
              <a:t>10</a:t>
            </a:r>
            <a:endParaRPr b="1" sz="2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2520" y="562680"/>
            <a:ext cx="13004280" cy="1382040"/>
          </a:xfrm>
          <a:prstGeom prst="rect">
            <a:avLst/>
          </a:prstGeom>
          <a:solidFill>
            <a:srgbClr val="E3167D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8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การหารูปแบบ (pattern recognition) </a:t>
            </a:r>
            <a:endParaRPr i="0" sz="8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0" y="2096640"/>
            <a:ext cx="1300176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5"/>
          <p:cNvSpPr/>
          <p:nvPr/>
        </p:nvSpPr>
        <p:spPr>
          <a:xfrm>
            <a:off x="497160" y="2283480"/>
            <a:ext cx="12015720" cy="277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4400" u="none" cap="none" strike="noStrike">
                <a:solidFill>
                  <a:srgbClr val="000000"/>
                </a:solidFill>
                <a:latin typeface="Sarabun"/>
                <a:ea typeface="Sarabun"/>
                <a:cs typeface="Sarabun"/>
                <a:sym typeface="Sarabun"/>
              </a:rPr>
              <a:t>     </a:t>
            </a:r>
            <a:r>
              <a:rPr b="1" i="0" lang="th-TH" sz="44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การหารูปแบบเป็นทักษะการหาความสัมพันธ์ที่เกี่ยวข้อง  และลักษณะทั่วไปของสิ่งต่าง  ๆ  จากนั้นอาจใช้ทักษะการแยกส่วนประกอบทำให้ได้องค์ประกอบภายในอื่นๆ แล้ว จึงใช้ทักษะการหารูปแบบเพื่อสร้าง               ความเข้าใจระหว่างองค์ประกอบเหล่านั้น</a:t>
            </a:r>
            <a:endParaRPr i="0" sz="4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 b="7694" l="28530" r="23159" t="65936"/>
          <a:stretch/>
        </p:blipFill>
        <p:spPr>
          <a:xfrm>
            <a:off x="9144145" y="4595945"/>
            <a:ext cx="3231360" cy="1879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035" y="6098400"/>
            <a:ext cx="3630600" cy="228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/>
          <p:nvPr/>
        </p:nvSpPr>
        <p:spPr>
          <a:xfrm rot="-1341600">
            <a:off x="6029640" y="5866560"/>
            <a:ext cx="3134880" cy="117864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th-TH" sz="32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การทดแรงระบบรอก</a:t>
            </a:r>
            <a:endParaRPr i="0" sz="32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2520" y="562680"/>
            <a:ext cx="13004280" cy="1382040"/>
          </a:xfrm>
          <a:prstGeom prst="rect">
            <a:avLst/>
          </a:prstGeom>
          <a:solidFill>
            <a:srgbClr val="E3167D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8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กิจกรรมที่ 1.5 เหมือนหรือต่าง</a:t>
            </a:r>
            <a:endParaRPr i="0" sz="8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19800" y="2135520"/>
            <a:ext cx="13007160" cy="65156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"/>
          <p:cNvSpPr/>
          <p:nvPr/>
        </p:nvSpPr>
        <p:spPr>
          <a:xfrm>
            <a:off x="0" y="2096640"/>
            <a:ext cx="1300176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6"/>
          <p:cNvPicPr preferRelativeResize="0"/>
          <p:nvPr/>
        </p:nvPicPr>
        <p:blipFill rotWithShape="1">
          <a:blip r:embed="rId3">
            <a:alphaModFix/>
          </a:blip>
          <a:srcRect b="0" l="0" r="0" t="1460"/>
          <a:stretch/>
        </p:blipFill>
        <p:spPr>
          <a:xfrm>
            <a:off x="4147200" y="2649600"/>
            <a:ext cx="8631360" cy="532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"/>
          <p:cNvSpPr/>
          <p:nvPr/>
        </p:nvSpPr>
        <p:spPr>
          <a:xfrm>
            <a:off x="987120" y="2652840"/>
            <a:ext cx="3159720" cy="1954440"/>
          </a:xfrm>
          <a:prstGeom prst="wedgeEllipseCallout">
            <a:avLst>
              <a:gd fmla="val -35871" name="adj1"/>
              <a:gd fmla="val 73656" name="adj2"/>
            </a:avLst>
          </a:prstGeom>
          <a:solidFill>
            <a:srgbClr val="FCED82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28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พิจารณาสิ่งของแล้วระบุรูปแบบที่เหมือนหรือแตกต่างกัน</a:t>
            </a:r>
            <a:endParaRPr i="0" sz="28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pic>
        <p:nvPicPr>
          <p:cNvPr id="209" name="Google Shape;209;p6"/>
          <p:cNvPicPr preferRelativeResize="0"/>
          <p:nvPr/>
        </p:nvPicPr>
        <p:blipFill rotWithShape="1">
          <a:blip r:embed="rId4">
            <a:alphaModFix/>
          </a:blip>
          <a:srcRect b="23899" l="12858" r="68341" t="39685"/>
          <a:stretch/>
        </p:blipFill>
        <p:spPr>
          <a:xfrm>
            <a:off x="434160" y="4759920"/>
            <a:ext cx="1711440" cy="353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/>
          <p:nvPr/>
        </p:nvSpPr>
        <p:spPr>
          <a:xfrm>
            <a:off x="1496160" y="2540880"/>
            <a:ext cx="10295640" cy="496764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7"/>
          <p:cNvSpPr/>
          <p:nvPr/>
        </p:nvSpPr>
        <p:spPr>
          <a:xfrm>
            <a:off x="0" y="2143080"/>
            <a:ext cx="13004280" cy="394164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8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ผู้เรียน ทำใบกิจกรรมที่ 3.1 </a:t>
            </a:r>
            <a:endParaRPr i="0" sz="8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8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ในหนังสือเรียน  </a:t>
            </a:r>
            <a:endParaRPr i="0" sz="8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8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เรื่อง “เหมือนหรือต่าง”</a:t>
            </a:r>
            <a:endParaRPr i="0" sz="8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/>
          <p:nvPr/>
        </p:nvSpPr>
        <p:spPr>
          <a:xfrm>
            <a:off x="2520" y="562680"/>
            <a:ext cx="13004280" cy="1382040"/>
          </a:xfrm>
          <a:prstGeom prst="rect">
            <a:avLst/>
          </a:prstGeom>
          <a:solidFill>
            <a:srgbClr val="E3167D"/>
          </a:solidFill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8400" u="none" cap="none" strike="noStrike">
                <a:solidFill>
                  <a:srgbClr val="FFFFFF"/>
                </a:solidFill>
                <a:latin typeface="TH SarabunPSK"/>
                <a:ea typeface="TH SarabunPSK"/>
                <a:cs typeface="TH SarabunPSK"/>
                <a:sym typeface="TH SarabunPSK"/>
              </a:rPr>
              <a:t>เกม “สารานุกรมไทย”</a:t>
            </a:r>
            <a:endParaRPr i="0" sz="8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1418760" y="2324160"/>
            <a:ext cx="1092528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"/>
          <p:cNvSpPr/>
          <p:nvPr/>
        </p:nvSpPr>
        <p:spPr>
          <a:xfrm>
            <a:off x="3025800" y="6699240"/>
            <a:ext cx="7711560" cy="3053160"/>
          </a:xfrm>
          <a:prstGeom prst="irregularSeal1">
            <a:avLst/>
          </a:prstGeom>
          <a:solidFill>
            <a:srgbClr val="FFFF66"/>
          </a:solidFill>
          <a:ln cap="flat" cmpd="sng" w="57150">
            <a:solidFill>
              <a:srgbClr val="FFFF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32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ให้แต่ละกลุ่มสรุปสาระสำคัญ</a:t>
            </a:r>
            <a:endParaRPr i="0" sz="32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32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ไม่เกิน 20 คำ  ลงใน  Padlet</a:t>
            </a:r>
            <a:endParaRPr i="0" sz="32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1078560" y="2082960"/>
            <a:ext cx="11265480" cy="4857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50" lIns="50750" spcFirstLastPara="1" rIns="50750" wrap="square" tIns="507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24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พระบาทสมเด็จพระเจ้าอยู่หัว รัชกาลที่ ๙ มีพระราชปรารภว่า การเรียนรู้เรื่องราวและวิชาการสาขาต่าง ๆ โดยกว้างขวาง จะก่อให้เกิดความรู้ ความคิดและความฉลาด ซึ่งเป็นปัจจัยสำคัญที่สุดสำหรับชีวิต ทุกคนควรมีโอกาสที่จะศึกษาเมื่อต้องการ หรือพอใจจะเรียนรู้เรื่องใดสามารถค้นหาอ่านโดยสะดวก จึงมีพระราชดำรัสให้จัดทำสารานุกรมไทยสำหรับเยาวชน นับเป็นหนังสือที่มีประโยชน์เกื้อกูลการศึกษาเพิ่มพูนปัญญาด้วยตนเองของประชาชน โดยเฉพาะยามที่มีปัญหาขาดแคลนครู และที่เล่าเรียน ดังพระราชดำรัสที่พระราชทานแก่สมาชิกไลออนส์ในประเทศไทย เกี่ยวกับ</a:t>
            </a:r>
            <a:r>
              <a:rPr b="1" i="1" lang="th-TH" sz="24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 "โครงการสารานุกรมไทย"</a:t>
            </a:r>
            <a:r>
              <a:rPr b="1" i="0" lang="th-TH" sz="24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 เมื่อวันที่ ๕ มกราคม พ.ศ. ๒๕๑๓ ความตอนหนึ่งว่า</a:t>
            </a:r>
            <a:endParaRPr i="0" sz="2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24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"... เราต้องให้ความรู้กับเด็กและคนรุ่นต่อไปอย่างที่เราจะสามารถทำได้ จึงพูดถึง สารานุกรมฯ นี้จะทำให้เราแก้ปัญหาของเราได้ส่วนหนึ่ง ที่จริงมีวิธีแก้ปัญหาอย่างอื่นด้วย แต่ว่า เราต้องเลือกทำขอเลือกทำสารานุกรม สารานุกรมไม่ใช่ครู แต่ว่าจะช่วยให้คนอื่นที่ไม่ได้เป็นครูได้ เช่น พ่อ แม่ ถ้าลูกถามปัญหาต่าง ๆ ก็อาศัยสารานุกรมนี้มาตอบได้ ..." </a:t>
            </a:r>
            <a:endParaRPr i="0" sz="2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th-TH" sz="2400" u="none" cap="none" strike="noStrike">
                <a:solidFill>
                  <a:srgbClr val="000000"/>
                </a:solidFill>
                <a:latin typeface="TH SarabunPSK"/>
                <a:ea typeface="TH SarabunPSK"/>
                <a:cs typeface="TH SarabunPSK"/>
                <a:sym typeface="TH SarabunPSK"/>
              </a:rPr>
              <a:t>"... สารานุกรมเล่มนี้มีไว้ไม่ใช่สำหรับสอนหนังสือใดโดยเฉพาะ แต่ว่ามีไว้สำหรับให้คนสามารถ	ที่จะเผชิญกับปัญหาใด ๆ ในชีวิต...คือว่าโครงการสอนอย่างไรก็ตามต้องสอนให้คนรู้จักเผชิญกับปัญหาไม่ใช่สอนสำหรับให้คนมาตอบปัญหาต้องให้ทุกคนทั้งเยาวชนทั้งคนแก่ ทราบว่าวิชาทั้งหลายต้องโยงกันและปัญหาทั้งหลายต้องใช้วิชาทุกวิชาโยงกันมาแก้ให้สอดคล้องกัน มิฉะนั้นก็ไม่มีประโยชน์ถ้าเรียนวิชาหรืออ่านวิชาอย่างหนึ่งอย่างใดแล้วก็ท่องได้ตามตัวหนังสือไม่มีประโยชน์เลย ต้องสามารถคิดมาใช้เป็นประโยชน์ แต่เมื่อมาใช้ประโยชน์จะต้องโยงกับวิชาอื่นได้หมด ...""</a:t>
            </a:r>
            <a:endParaRPr i="0" sz="2400" u="none" cap="none" strike="noStrike">
              <a:latin typeface="TH SarabunPSK"/>
              <a:ea typeface="TH SarabunPSK"/>
              <a:cs typeface="TH SarabunPSK"/>
              <a:sym typeface="TH SarabunP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"/>
          <p:cNvSpPr/>
          <p:nvPr/>
        </p:nvSpPr>
        <p:spPr>
          <a:xfrm>
            <a:off x="1418760" y="2324160"/>
            <a:ext cx="10925280" cy="504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9"/>
          <p:cNvPicPr preferRelativeResize="0"/>
          <p:nvPr/>
        </p:nvPicPr>
        <p:blipFill rotWithShape="1">
          <a:blip r:embed="rId3">
            <a:alphaModFix/>
          </a:blip>
          <a:srcRect b="17569" l="15000" r="11338" t="54700"/>
          <a:stretch/>
        </p:blipFill>
        <p:spPr>
          <a:xfrm>
            <a:off x="70200" y="664200"/>
            <a:ext cx="12790440" cy="513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/>
          <p:nvPr/>
        </p:nvSpPr>
        <p:spPr>
          <a:xfrm>
            <a:off x="0" y="30240"/>
            <a:ext cx="7091640" cy="11876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9120" y="5033880"/>
            <a:ext cx="5952600" cy="334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IPST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กำหนดเอง</vt:lpwstr>
  </property>
  <property fmtid="{D5CDD505-2E9C-101B-9397-08002B2CF9AE}" pid="4" name="Slides">
    <vt:i4>15</vt:i4>
  </property>
</Properties>
</file>